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6" r:id="rId10"/>
    <p:sldId id="264" r:id="rId11"/>
    <p:sldId id="268" r:id="rId12"/>
    <p:sldId id="270" r:id="rId13"/>
    <p:sldId id="271" r:id="rId14"/>
    <p:sldId id="280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65" r:id="rId23"/>
    <p:sldId id="278" r:id="rId24"/>
    <p:sldId id="279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43C7-45CB-4B76-849B-AD9A9CFD9A81}" type="datetimeFigureOut">
              <a:rPr lang="en-US" smtClean="0"/>
              <a:pPr/>
              <a:t>2/29/2012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9338-A621-42A0-9EF6-CB0D0BF2D6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1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43C7-45CB-4B76-849B-AD9A9CFD9A81}" type="datetimeFigureOut">
              <a:rPr lang="en-US" smtClean="0"/>
              <a:pPr/>
              <a:t>2/29/2012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9338-A621-42A0-9EF6-CB0D0BF2D6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4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43C7-45CB-4B76-849B-AD9A9CFD9A81}" type="datetimeFigureOut">
              <a:rPr lang="en-US" smtClean="0"/>
              <a:pPr/>
              <a:t>2/29/2012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9338-A621-42A0-9EF6-CB0D0BF2D6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43C7-45CB-4B76-849B-AD9A9CFD9A81}" type="datetimeFigureOut">
              <a:rPr lang="en-US" smtClean="0"/>
              <a:pPr/>
              <a:t>2/29/2012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9338-A621-42A0-9EF6-CB0D0BF2D6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1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43C7-45CB-4B76-849B-AD9A9CFD9A81}" type="datetimeFigureOut">
              <a:rPr lang="en-US" smtClean="0"/>
              <a:pPr/>
              <a:t>2/29/2012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9338-A621-42A0-9EF6-CB0D0BF2D6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5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43C7-45CB-4B76-849B-AD9A9CFD9A81}" type="datetimeFigureOut">
              <a:rPr lang="en-US" smtClean="0"/>
              <a:pPr/>
              <a:t>2/29/2012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9338-A621-42A0-9EF6-CB0D0BF2D6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0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43C7-45CB-4B76-849B-AD9A9CFD9A81}" type="datetimeFigureOut">
              <a:rPr lang="en-US" smtClean="0"/>
              <a:pPr/>
              <a:t>2/29/2012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9338-A621-42A0-9EF6-CB0D0BF2D6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6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43C7-45CB-4B76-849B-AD9A9CFD9A81}" type="datetimeFigureOut">
              <a:rPr lang="en-US" smtClean="0"/>
              <a:pPr/>
              <a:t>2/29/2012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9338-A621-42A0-9EF6-CB0D0BF2D6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3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43C7-45CB-4B76-849B-AD9A9CFD9A81}" type="datetimeFigureOut">
              <a:rPr lang="en-US" smtClean="0"/>
              <a:pPr/>
              <a:t>2/29/2012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9338-A621-42A0-9EF6-CB0D0BF2D6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43C7-45CB-4B76-849B-AD9A9CFD9A81}" type="datetimeFigureOut">
              <a:rPr lang="en-US" smtClean="0"/>
              <a:pPr/>
              <a:t>2/29/2012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9338-A621-42A0-9EF6-CB0D0BF2D6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7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43C7-45CB-4B76-849B-AD9A9CFD9A81}" type="datetimeFigureOut">
              <a:rPr lang="en-US" smtClean="0"/>
              <a:pPr/>
              <a:t>2/29/2012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9338-A621-42A0-9EF6-CB0D0BF2D6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3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43C7-45CB-4B76-849B-AD9A9CFD9A81}" type="datetimeFigureOut">
              <a:rPr lang="en-US" smtClean="0"/>
              <a:pPr/>
              <a:t>2/29/2012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E9338-A621-42A0-9EF6-CB0D0BF2D6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youtube.com/watch?v=pr076C_ty_M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youtube.com/watch?v=aXV-yaFmQNk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edtechpost.ca/wordpres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scratch.mit.edu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yalparks.org.uk/parks/hyde_park/diana_memorial.cfm" TargetMode="External"/><Relationship Id="rId2" Type="http://schemas.openxmlformats.org/officeDocument/2006/relationships/hyperlink" Target="http://www.jiscinfonet.ac.uk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title/tt0028358/" TargetMode="External"/><Relationship Id="rId2" Type="http://schemas.openxmlformats.org/officeDocument/2006/relationships/hyperlink" Target="http://longnow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://www.youtube.com/watch?v=ynd_2YBrHHE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ownlode.org/Etext/WIPP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.wikipedia.org/wiki/Svalbard_Global_Seed_Vault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://rosettaprojec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The Shape of Messages to Come:</a:t>
            </a:r>
            <a:br>
              <a:rPr lang="en-US" dirty="0" smtClean="0"/>
            </a:br>
            <a:r>
              <a:rPr lang="en-US" dirty="0" smtClean="0"/>
              <a:t>Messages for the Long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EDC&amp;I 583</a:t>
            </a:r>
          </a:p>
          <a:p>
            <a:pPr algn="r"/>
            <a:r>
              <a:rPr lang="en-US" dirty="0" smtClean="0"/>
              <a:t>Message Design</a:t>
            </a:r>
          </a:p>
          <a:p>
            <a:pPr algn="r"/>
            <a:r>
              <a:rPr lang="en-US" dirty="0" smtClean="0"/>
              <a:t>29 February 02012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Some More Prosaic Message Design Issues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Designing for Accessibility</a:t>
            </a:r>
          </a:p>
          <a:p>
            <a:r>
              <a:rPr lang="en-US" dirty="0" smtClean="0"/>
              <a:t>Designing for Inclusion</a:t>
            </a:r>
          </a:p>
          <a:p>
            <a:r>
              <a:rPr lang="en-US" dirty="0" smtClean="0"/>
              <a:t>Web Sites and e-Communication</a:t>
            </a:r>
          </a:p>
          <a:p>
            <a:r>
              <a:rPr lang="en-US" dirty="0" smtClean="0"/>
              <a:t>Learning Materials (Open and iAuthored)</a:t>
            </a:r>
          </a:p>
          <a:p>
            <a:r>
              <a:rPr lang="en-US" dirty="0" smtClean="0"/>
              <a:t>Who Designs?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Designing Messages and Materials for Accessibility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growing concern</a:t>
            </a:r>
          </a:p>
          <a:p>
            <a:r>
              <a:rPr lang="en-US" dirty="0" smtClean="0"/>
              <a:t>Primary focus: Blind or partially sighted individuals</a:t>
            </a:r>
          </a:p>
          <a:p>
            <a:r>
              <a:rPr lang="en-US" dirty="0" smtClean="0"/>
              <a:t>Also mobility impaired, deaf, learning disabled, dyslexic, etc.</a:t>
            </a:r>
          </a:p>
          <a:p>
            <a:r>
              <a:rPr lang="en-US" dirty="0" smtClean="0"/>
              <a:t>Ed materials online have been a special focus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268991"/>
            <a:ext cx="16192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36" y="3276600"/>
            <a:ext cx="1956689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8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Designing for </a:t>
            </a:r>
            <a:r>
              <a:rPr lang="en-US" dirty="0" smtClean="0"/>
              <a:t>e-Inclusion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When you illustrate, whose pictures do you show?</a:t>
            </a:r>
          </a:p>
          <a:p>
            <a:pPr lvl="1"/>
            <a:r>
              <a:rPr lang="en-US" dirty="0" smtClean="0"/>
              <a:t>Gender, age, ethnicity, ability, LGBT, etc.</a:t>
            </a:r>
          </a:p>
          <a:p>
            <a:r>
              <a:rPr lang="en-US" dirty="0" smtClean="0"/>
              <a:t>“e-Inclusion” as a design principle</a:t>
            </a:r>
          </a:p>
          <a:p>
            <a:pPr lvl="1"/>
            <a:r>
              <a:rPr lang="en-US" dirty="0" smtClean="0"/>
              <a:t>Used more in Europe to date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599861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16" y="1295401"/>
            <a:ext cx="293269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Web Sites and e-Communication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Evolving discipline, with rapid changes in basic patterns</a:t>
            </a:r>
          </a:p>
          <a:p>
            <a:r>
              <a:rPr lang="en-US" dirty="0" smtClean="0"/>
              <a:t>Increasing turn to HCI (Human-Computer Interaction) literature and procedures</a:t>
            </a:r>
          </a:p>
          <a:p>
            <a:pPr lvl="1"/>
            <a:r>
              <a:rPr lang="en-US" dirty="0" smtClean="0"/>
              <a:t>“User-based design”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52536"/>
            <a:ext cx="4038600" cy="282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3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Future of Web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today’s ACM TechNews:</a:t>
            </a:r>
          </a:p>
          <a:p>
            <a:pPr>
              <a:buNone/>
            </a:pPr>
            <a:r>
              <a:rPr lang="en-US" dirty="0" smtClean="0"/>
              <a:t>“Interactive 3D graphical objects may soon be common on the web”</a:t>
            </a:r>
          </a:p>
          <a:p>
            <a:endParaRPr lang="en-US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146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Materials and iBook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Apple’s new </a:t>
            </a:r>
            <a:r>
              <a:rPr lang="en-US" i="1" dirty="0"/>
              <a:t>iBooks Author</a:t>
            </a:r>
          </a:p>
          <a:p>
            <a:pPr lvl="1"/>
            <a:r>
              <a:rPr lang="en-US" dirty="0"/>
              <a:t>Templates, Widgets</a:t>
            </a:r>
          </a:p>
          <a:p>
            <a:pPr lvl="1"/>
            <a:r>
              <a:rPr lang="en-US" dirty="0"/>
              <a:t>Visual index</a:t>
            </a:r>
          </a:p>
          <a:p>
            <a:pPr lvl="1"/>
            <a:r>
              <a:rPr lang="en-US" dirty="0"/>
              <a:t>Embeddable video, animations</a:t>
            </a:r>
          </a:p>
          <a:p>
            <a:pPr lvl="1"/>
            <a:r>
              <a:rPr lang="en-US" dirty="0"/>
              <a:t>Study cards, glossary</a:t>
            </a:r>
          </a:p>
          <a:p>
            <a:pPr lvl="1"/>
            <a:r>
              <a:rPr lang="en-US" dirty="0"/>
              <a:t>Quizzes, review questions</a:t>
            </a:r>
          </a:p>
          <a:p>
            <a:r>
              <a:rPr lang="en-US" i="1" dirty="0"/>
              <a:t>But… </a:t>
            </a:r>
            <a:r>
              <a:rPr lang="en-US" dirty="0"/>
              <a:t>lack of sharing </a:t>
            </a:r>
            <a:r>
              <a:rPr lang="en-US" dirty="0" smtClean="0"/>
              <a:t>features</a:t>
            </a:r>
          </a:p>
          <a:p>
            <a:r>
              <a:rPr lang="en-US" dirty="0" smtClean="0"/>
              <a:t>Controversy over “exclusivity” (now rescinded)</a:t>
            </a:r>
            <a:endParaRPr lang="en-US" dirty="0"/>
          </a:p>
          <a:p>
            <a:r>
              <a:rPr lang="en-US" dirty="0"/>
              <a:t>Proprietary…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35" y="2464028"/>
            <a:ext cx="3810330" cy="279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1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Alternatives to Apple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0" y="1753782"/>
            <a:ext cx="7657240" cy="421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0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Becoming an iAuthor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Becoming </a:t>
            </a:r>
            <a:r>
              <a:rPr lang="en-US" i="1" dirty="0" smtClean="0"/>
              <a:t>proficient</a:t>
            </a:r>
            <a:r>
              <a:rPr lang="en-US" dirty="0" smtClean="0"/>
              <a:t> in using these new </a:t>
            </a:r>
            <a:r>
              <a:rPr lang="en-US" dirty="0"/>
              <a:t>tools </a:t>
            </a:r>
            <a:r>
              <a:rPr lang="en-US" dirty="0" smtClean="0"/>
              <a:t>will take some time for teachers, faculty</a:t>
            </a:r>
            <a:endParaRPr lang="en-US" dirty="0"/>
          </a:p>
          <a:p>
            <a:r>
              <a:rPr lang="en-US" dirty="0" smtClean="0"/>
              <a:t>iBooks could foster </a:t>
            </a:r>
            <a:r>
              <a:rPr lang="en-US" i="1" dirty="0" smtClean="0"/>
              <a:t>collaborative learning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tudents could work with faculty, teachers to </a:t>
            </a:r>
            <a:r>
              <a:rPr lang="en-US" i="1" dirty="0" smtClean="0"/>
              <a:t>co-create</a:t>
            </a:r>
            <a:r>
              <a:rPr lang="en-US" dirty="0" smtClean="0"/>
              <a:t> </a:t>
            </a:r>
            <a:r>
              <a:rPr lang="en-US" dirty="0"/>
              <a:t>these materials</a:t>
            </a:r>
          </a:p>
          <a:p>
            <a:r>
              <a:rPr lang="en-US" dirty="0" smtClean="0"/>
              <a:t>How much time are educators willing to spend?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614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229100" cy="248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0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“Coding our minds…”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“Technology codes our minds, changes our OS. … magazines are now useless and impossible to understand, for digital natives. … Humble tribute to Steve Jobs, by the most important person : a baby”.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 Magazine Is an iPad That Does Not Work</a:t>
            </a:r>
            <a:endParaRPr lang="en-US" dirty="0"/>
          </a:p>
        </p:txBody>
      </p:sp>
      <p:pic>
        <p:nvPicPr>
          <p:cNvPr id="15" name="Picture 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16004" y="2354560"/>
            <a:ext cx="2377281" cy="178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Who Designs?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With widespread use of authoring tools and crowd sourcing, do we need professional authors anymore?</a:t>
            </a:r>
          </a:p>
          <a:p>
            <a:r>
              <a:rPr lang="en-US" dirty="0" smtClean="0"/>
              <a:t>What did the old system get us?</a:t>
            </a:r>
          </a:p>
          <a:p>
            <a:r>
              <a:rPr lang="en-US" dirty="0" smtClean="0"/>
              <a:t>What might we get with a different system?</a:t>
            </a:r>
          </a:p>
          <a:p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77941"/>
            <a:ext cx="4038600" cy="277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This Evening’s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and </a:t>
            </a:r>
            <a:r>
              <a:rPr lang="en-US" dirty="0"/>
              <a:t>b</a:t>
            </a:r>
            <a:r>
              <a:rPr lang="en-US" dirty="0" smtClean="0"/>
              <a:t>ad examples</a:t>
            </a:r>
          </a:p>
          <a:p>
            <a:r>
              <a:rPr lang="en-US" dirty="0" smtClean="0"/>
              <a:t>Other examples</a:t>
            </a:r>
            <a:endParaRPr lang="en-US" dirty="0" smtClean="0">
              <a:hlinkClick r:id=""/>
            </a:endParaRPr>
          </a:p>
          <a:p>
            <a:r>
              <a:rPr lang="en-US" dirty="0" smtClean="0"/>
              <a:t>Presentation on the Future of </a:t>
            </a:r>
            <a:r>
              <a:rPr lang="en-US" smtClean="0"/>
              <a:t>Message Design</a:t>
            </a:r>
            <a:endParaRPr lang="en-US" dirty="0" smtClean="0"/>
          </a:p>
          <a:p>
            <a:r>
              <a:rPr lang="en-US" dirty="0" smtClean="0"/>
              <a:t>Project check-in</a:t>
            </a:r>
          </a:p>
          <a:p>
            <a:r>
              <a:rPr lang="en-US" dirty="0" smtClean="0"/>
              <a:t>Designing our final class session</a:t>
            </a:r>
          </a:p>
          <a:p>
            <a:r>
              <a:rPr lang="en-US" dirty="0" smtClean="0"/>
              <a:t>Course evaluation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Past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Textbooks = a corporate product</a:t>
            </a:r>
          </a:p>
          <a:p>
            <a:r>
              <a:rPr lang="en-US" dirty="0" smtClean="0"/>
              <a:t>Increasingly so with web addenda, consumables, etc.</a:t>
            </a:r>
          </a:p>
          <a:p>
            <a:r>
              <a:rPr lang="en-US" dirty="0" smtClean="0"/>
              <a:t>Value: lots of cross-checking and accountability</a:t>
            </a:r>
          </a:p>
          <a:p>
            <a:r>
              <a:rPr lang="en-US" dirty="0" smtClean="0"/>
              <a:t>Problem: Very slow, cumbersome, expensive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7074" y="2514600"/>
            <a:ext cx="386577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Games!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Lots of interest in student-designed games</a:t>
            </a:r>
          </a:p>
          <a:p>
            <a:pPr lvl="1"/>
            <a:r>
              <a:rPr lang="en-US" dirty="0" smtClean="0"/>
              <a:t>Generates much enthusiasm and motivation </a:t>
            </a:r>
          </a:p>
          <a:p>
            <a:pPr lvl="1"/>
            <a:r>
              <a:rPr lang="en-US" dirty="0" smtClean="0"/>
              <a:t>But: Resource base is very different, results often seem amateurish</a:t>
            </a:r>
          </a:p>
          <a:p>
            <a:pPr lvl="1"/>
            <a:r>
              <a:rPr lang="en-US" dirty="0" smtClean="0"/>
              <a:t>Student comment: “Don’t try to use our technology; you’ll only look stupid.”</a:t>
            </a:r>
          </a:p>
          <a:p>
            <a:r>
              <a:rPr lang="en-US" i="1" dirty="0" smtClean="0"/>
              <a:t>Scratch </a:t>
            </a:r>
            <a:r>
              <a:rPr lang="en-US" dirty="0" smtClean="0"/>
              <a:t>at MIT</a:t>
            </a:r>
            <a:endParaRPr lang="en-US" dirty="0"/>
          </a:p>
        </p:txBody>
      </p:sp>
      <p:pic>
        <p:nvPicPr>
          <p:cNvPr id="4098" name="Picture 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610" y="3048000"/>
            <a:ext cx="278701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The Un-encountered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i="1" dirty="0" smtClean="0"/>
              <a:t>could </a:t>
            </a:r>
            <a:r>
              <a:rPr lang="en-US" dirty="0" smtClean="0"/>
              <a:t>(should?) we have considered here that we haven’t?</a:t>
            </a:r>
          </a:p>
          <a:p>
            <a:pPr lvl="1"/>
            <a:r>
              <a:rPr lang="en-US" dirty="0" smtClean="0"/>
              <a:t>Discuss!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What </a:t>
            </a:r>
            <a:r>
              <a:rPr lang="en-US" i="1" dirty="0" smtClean="0"/>
              <a:t>Could </a:t>
            </a:r>
            <a:r>
              <a:rPr lang="en-US" dirty="0" smtClean="0"/>
              <a:t>We Have Considered?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Ads and persuasive messages – their impact and educational role (e.g., political messages)</a:t>
            </a:r>
          </a:p>
          <a:p>
            <a:r>
              <a:rPr lang="en-US" dirty="0" smtClean="0"/>
              <a:t>Auto-generated messages</a:t>
            </a:r>
          </a:p>
          <a:p>
            <a:pPr lvl="1"/>
            <a:r>
              <a:rPr lang="en-US" dirty="0" smtClean="0"/>
              <a:t>Rise of voice recognition systems -- Robotics and CHI</a:t>
            </a:r>
          </a:p>
          <a:p>
            <a:r>
              <a:rPr lang="en-US" dirty="0" smtClean="0"/>
              <a:t>Initiatives in other countries (e.g., </a:t>
            </a:r>
            <a:r>
              <a:rPr lang="en-US" dirty="0" smtClean="0">
                <a:hlinkClick r:id="rId2"/>
              </a:rPr>
              <a:t>JISC</a:t>
            </a:r>
            <a:r>
              <a:rPr lang="en-US" dirty="0" smtClean="0"/>
              <a:t> in UK)</a:t>
            </a:r>
          </a:p>
          <a:p>
            <a:r>
              <a:rPr lang="en-US" dirty="0" smtClean="0"/>
              <a:t>Non-instructional but educative messages</a:t>
            </a:r>
          </a:p>
          <a:p>
            <a:pPr lvl="1"/>
            <a:r>
              <a:rPr lang="en-US" dirty="0" smtClean="0"/>
              <a:t>designed aspects of the physical environment (e.g., </a:t>
            </a:r>
            <a:r>
              <a:rPr lang="en-US" dirty="0" smtClean="0">
                <a:hlinkClick r:id="rId3"/>
              </a:rPr>
              <a:t>Princess Diana Memorial Fountain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Virtual and immersive reality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check-in</a:t>
            </a:r>
          </a:p>
          <a:p>
            <a:r>
              <a:rPr lang="en-US" dirty="0" smtClean="0"/>
              <a:t>Designing our final class session; suggestion:</a:t>
            </a:r>
          </a:p>
          <a:p>
            <a:pPr lvl="1"/>
            <a:r>
              <a:rPr lang="en-US" dirty="0" smtClean="0"/>
              <a:t>Very brief shout-outs (“I did such and such…”)</a:t>
            </a:r>
          </a:p>
          <a:p>
            <a:pPr lvl="1"/>
            <a:r>
              <a:rPr lang="en-US" dirty="0" smtClean="0"/>
              <a:t>Brief mill-about – Questions or comments to people who did stuff you’re curious about</a:t>
            </a:r>
          </a:p>
          <a:p>
            <a:pPr lvl="1"/>
            <a:r>
              <a:rPr lang="en-US" dirty="0" smtClean="0"/>
              <a:t>Small group discussion; questions:</a:t>
            </a:r>
          </a:p>
          <a:p>
            <a:pPr lvl="2"/>
            <a:r>
              <a:rPr lang="en-US" dirty="0" smtClean="0"/>
              <a:t>What parts of your project were especially </a:t>
            </a:r>
            <a:r>
              <a:rPr lang="en-US" i="1" dirty="0" smtClean="0"/>
              <a:t>difficult</a:t>
            </a:r>
            <a:r>
              <a:rPr lang="en-US" dirty="0" smtClean="0"/>
              <a:t>, and why?</a:t>
            </a:r>
          </a:p>
          <a:p>
            <a:pPr lvl="2"/>
            <a:r>
              <a:rPr lang="en-US" dirty="0" smtClean="0"/>
              <a:t>What did you find that you </a:t>
            </a:r>
            <a:r>
              <a:rPr lang="en-US" i="1" dirty="0" smtClean="0"/>
              <a:t>didn’t expect </a:t>
            </a:r>
            <a:r>
              <a:rPr lang="en-US" dirty="0" smtClean="0"/>
              <a:t>to find?</a:t>
            </a:r>
          </a:p>
          <a:p>
            <a:pPr lvl="2"/>
            <a:r>
              <a:rPr lang="en-US" dirty="0" smtClean="0"/>
              <a:t>What did you </a:t>
            </a:r>
            <a:r>
              <a:rPr lang="en-US" i="1" dirty="0" smtClean="0"/>
              <a:t>not </a:t>
            </a:r>
            <a:r>
              <a:rPr lang="en-US" dirty="0" smtClean="0"/>
              <a:t>find that you thought you would?  (And why do you think that was so?)</a:t>
            </a:r>
          </a:p>
          <a:p>
            <a:pPr lvl="2"/>
            <a:r>
              <a:rPr lang="en-US" dirty="0" smtClean="0"/>
              <a:t>What did you </a:t>
            </a:r>
            <a:r>
              <a:rPr lang="en-US" i="1" dirty="0" smtClean="0"/>
              <a:t>learn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See you next week for our final session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(Where Does He Get Those Weird Titles…?!)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1936 British Sci FI flic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Clock of the </a:t>
            </a:r>
            <a:r>
              <a:rPr lang="en-US" dirty="0" smtClean="0">
                <a:hlinkClick r:id="rId2"/>
              </a:rPr>
              <a:t>Long Now</a:t>
            </a:r>
            <a:endParaRPr lang="en-US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08441"/>
            <a:ext cx="2657475" cy="367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58" y="1508441"/>
            <a:ext cx="2473842" cy="371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4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2700" dirty="0" smtClean="0"/>
              <a:t>Communicating to the Future: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Chancy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Inside the Great Pyramid – mysterious double doors, secret chambers</a:t>
            </a:r>
          </a:p>
          <a:p>
            <a:r>
              <a:rPr lang="en-US" dirty="0" smtClean="0"/>
              <a:t>What did those red-painted signs on the floor mean?</a:t>
            </a:r>
          </a:p>
          <a:p>
            <a:pPr lvl="1"/>
            <a:r>
              <a:rPr lang="en-US" dirty="0" smtClean="0"/>
              <a:t>“Why is there writing in this space? What does the writing say?”</a:t>
            </a:r>
          </a:p>
          <a:p>
            <a:pPr lvl="1"/>
            <a:r>
              <a:rPr lang="en-US" dirty="0" smtClean="0"/>
              <a:t>Conclusion: Probably engineers’ notations </a:t>
            </a:r>
          </a:p>
          <a:p>
            <a:r>
              <a:rPr lang="en-US" dirty="0" smtClean="0"/>
              <a:t>Stay tuned! “Last secret door of Great Pyramid 'to be opened in 2012,” says British company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5118"/>
            <a:ext cx="3124391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3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But There’s a Serious Purpose</a:t>
            </a:r>
            <a:br>
              <a:rPr lang="en-US" dirty="0" smtClean="0"/>
            </a:br>
            <a:r>
              <a:rPr lang="en-US" sz="2700" dirty="0" smtClean="0"/>
              <a:t>in Terms of Message Design</a:t>
            </a:r>
            <a:endParaRPr lang="en-US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 How do you communicate to a population many generations (400!) in the future</a:t>
            </a:r>
          </a:p>
          <a:p>
            <a:pPr lvl="1"/>
            <a:r>
              <a:rPr lang="en-US" dirty="0" smtClean="0"/>
              <a:t>Language?</a:t>
            </a:r>
          </a:p>
          <a:p>
            <a:pPr lvl="1"/>
            <a:r>
              <a:rPr lang="en-US" dirty="0" smtClean="0"/>
              <a:t>Customs?</a:t>
            </a:r>
          </a:p>
          <a:p>
            <a:pPr lvl="1"/>
            <a:r>
              <a:rPr lang="en-US" dirty="0" smtClean="0"/>
              <a:t>Understanding of our contemporary warning symbols?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29200"/>
            <a:ext cx="710565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5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Other options…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dirty="0" smtClean="0"/>
              <a:t>Form of the earth itself</a:t>
            </a:r>
          </a:p>
          <a:p>
            <a:pPr lvl="1"/>
            <a:r>
              <a:rPr lang="en-US" dirty="0" smtClean="0"/>
              <a:t>forbidding, frightening </a:t>
            </a:r>
          </a:p>
          <a:p>
            <a:pPr lvl="1"/>
            <a:r>
              <a:rPr lang="en-US" dirty="0" smtClean="0"/>
              <a:t>a universal message of “Stay away!”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10" y="2819400"/>
            <a:ext cx="473819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2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Would People Pay Attention?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124200" cy="4525963"/>
          </a:xfrm>
        </p:spPr>
        <p:txBody>
          <a:bodyPr/>
          <a:lstStyle/>
          <a:p>
            <a:r>
              <a:rPr lang="en-US" dirty="0" smtClean="0"/>
              <a:t>Probably</a:t>
            </a:r>
          </a:p>
          <a:p>
            <a:r>
              <a:rPr lang="en-US" dirty="0" smtClean="0"/>
              <a:t>But would they stay away?</a:t>
            </a:r>
          </a:p>
          <a:p>
            <a:r>
              <a:rPr lang="en-US" dirty="0" smtClean="0"/>
              <a:t>Just ask any group of 14-year old kids with time on their hands…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5289917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5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Communicating the “Fear Message”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“This place will make you sick; stay away!”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12" y="1371600"/>
            <a:ext cx="2445587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0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Positive Messages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Svalbard Global Seed Vault (assuring that our basic seed crops survive)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Rosetta Project (assuring humankind’s languages survive)</a:t>
            </a:r>
            <a:endParaRPr lang="en-US" dirty="0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9" y="1981200"/>
            <a:ext cx="3663221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1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838</Words>
  <Application>Microsoft Office PowerPoint</Application>
  <PresentationFormat>On-screen Show (4:3)</PresentationFormat>
  <Paragraphs>161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Shape of Messages to Come: Messages for the Long Now</vt:lpstr>
      <vt:lpstr>This Evening’s Agenda</vt:lpstr>
      <vt:lpstr>(Where Does He Get Those Weird Titles…?!)</vt:lpstr>
      <vt:lpstr>Communicating to the Future: A Chancy Business</vt:lpstr>
      <vt:lpstr>But There’s a Serious Purpose in Terms of Message Design</vt:lpstr>
      <vt:lpstr>Other options…</vt:lpstr>
      <vt:lpstr>Would People Pay Attention?</vt:lpstr>
      <vt:lpstr>Communicating the “Fear Message”</vt:lpstr>
      <vt:lpstr>Positive Messages for the Future</vt:lpstr>
      <vt:lpstr>Some More Prosaic Message Design Issues</vt:lpstr>
      <vt:lpstr>Designing Messages and Materials for Accessibility</vt:lpstr>
      <vt:lpstr>Designing for e-Inclusion</vt:lpstr>
      <vt:lpstr>Web Sites and e-Communication</vt:lpstr>
      <vt:lpstr>Future of Web Design</vt:lpstr>
      <vt:lpstr>Learning Materials and iBook Author</vt:lpstr>
      <vt:lpstr>Alternatives to Apple</vt:lpstr>
      <vt:lpstr>Becoming an iAuthor</vt:lpstr>
      <vt:lpstr>“Coding our minds…”</vt:lpstr>
      <vt:lpstr>Who Designs?</vt:lpstr>
      <vt:lpstr>Past Experience</vt:lpstr>
      <vt:lpstr>Games!</vt:lpstr>
      <vt:lpstr>The Un-encountered Curriculum</vt:lpstr>
      <vt:lpstr>What Could We Have Considered?</vt:lpstr>
      <vt:lpstr>Next…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Shape of Messages to Come: Messages for the Long Now</dc:title>
  <dc:creator>S Kerr</dc:creator>
  <cp:lastModifiedBy>S Kerr</cp:lastModifiedBy>
  <cp:revision>22</cp:revision>
  <dcterms:created xsi:type="dcterms:W3CDTF">2012-02-29T17:47:50Z</dcterms:created>
  <dcterms:modified xsi:type="dcterms:W3CDTF">2012-03-01T00:28:17Z</dcterms:modified>
</cp:coreProperties>
</file>